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4" r:id="rId9"/>
    <p:sldId id="261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893" y="-77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2B0B1C-B706-4CA6-9F79-1B8014AAA1B5}" type="datetimeFigureOut">
              <a:rPr lang="zh-CN" altLang="en-US" smtClean="0"/>
              <a:pPr/>
              <a:t>2017/3/24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AE04F0-9425-4A05-9E2D-43C0ABC31D8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E04F0-9425-4A05-9E2D-43C0ABC31D87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2017/3/24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2017/3/24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2017/3/24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2017/3/24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2017/3/24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2017/3/24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2017/3/24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2017/3/24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2017/3/24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2017/3/24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2017/3/24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2017/3/24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71472" y="1428742"/>
            <a:ext cx="7929618" cy="1357322"/>
          </a:xfrm>
        </p:spPr>
        <p:txBody>
          <a:bodyPr>
            <a:noAutofit/>
          </a:bodyPr>
          <a:lstStyle/>
          <a:p>
            <a:r>
              <a:rPr lang="zh-CN" altLang="en-US" sz="5400" b="1" dirty="0" smtClean="0">
                <a:latin typeface="微软雅黑" pitchFamily="34" charset="-122"/>
                <a:ea typeface="微软雅黑" pitchFamily="34" charset="-122"/>
              </a:rPr>
              <a:t>新闻采编培训</a:t>
            </a:r>
            <a:r>
              <a:rPr lang="en-US" altLang="zh-CN" sz="5400" b="1" dirty="0" smtClean="0">
                <a:latin typeface="微软雅黑" pitchFamily="34" charset="-122"/>
                <a:ea typeface="微软雅黑" pitchFamily="34" charset="-122"/>
              </a:rPr>
              <a:t/>
            </a:r>
            <a:br>
              <a:rPr lang="en-US" altLang="zh-CN" sz="5400" b="1" dirty="0" smtClean="0">
                <a:latin typeface="微软雅黑" pitchFamily="34" charset="-122"/>
                <a:ea typeface="微软雅黑" pitchFamily="34" charset="-122"/>
              </a:rPr>
            </a:br>
            <a:endParaRPr lang="zh-CN" altLang="en-US" sz="5400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00298" y="3857634"/>
            <a:ext cx="60722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 smtClean="0">
                <a:latin typeface="+mn-ea"/>
              </a:rPr>
              <a:t>主讲：</a:t>
            </a:r>
            <a:endParaRPr lang="en-US" altLang="zh-CN" sz="2000" b="1" dirty="0" smtClean="0">
              <a:latin typeface="+mn-ea"/>
            </a:endParaRPr>
          </a:p>
          <a:p>
            <a:r>
              <a:rPr lang="zh-CN" altLang="en-US" sz="2000" b="1" dirty="0" smtClean="0">
                <a:latin typeface="+mn-ea"/>
              </a:rPr>
              <a:t>求是</a:t>
            </a:r>
            <a:r>
              <a:rPr lang="en-US" altLang="zh-CN" sz="2000" b="1" dirty="0" smtClean="0">
                <a:latin typeface="+mn-ea"/>
              </a:rPr>
              <a:t>《</a:t>
            </a:r>
            <a:r>
              <a:rPr lang="zh-CN" altLang="en-US" sz="2000" b="1" dirty="0" smtClean="0">
                <a:latin typeface="+mn-ea"/>
              </a:rPr>
              <a:t>小康</a:t>
            </a:r>
            <a:r>
              <a:rPr lang="en-US" altLang="zh-CN" sz="2000" b="1" dirty="0" smtClean="0">
                <a:latin typeface="+mn-ea"/>
              </a:rPr>
              <a:t>》</a:t>
            </a:r>
            <a:r>
              <a:rPr lang="zh-CN" altLang="en-US" sz="2000" b="1" dirty="0" smtClean="0">
                <a:latin typeface="+mn-ea"/>
              </a:rPr>
              <a:t>杂志社华东新闻中心编辑部主任 周宇</a:t>
            </a:r>
          </a:p>
          <a:p>
            <a:endParaRPr lang="zh-CN" altLang="en-US" sz="2000" dirty="0"/>
          </a:p>
        </p:txBody>
      </p:sp>
      <p:sp>
        <p:nvSpPr>
          <p:cNvPr id="10" name="矩形 9"/>
          <p:cNvSpPr/>
          <p:nvPr/>
        </p:nvSpPr>
        <p:spPr>
          <a:xfrm>
            <a:off x="0" y="0"/>
            <a:ext cx="1857356" cy="51435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等腰三角形 3"/>
          <p:cNvSpPr/>
          <p:nvPr/>
        </p:nvSpPr>
        <p:spPr>
          <a:xfrm rot="5400000">
            <a:off x="142876" y="-142876"/>
            <a:ext cx="1071552" cy="1357304"/>
          </a:xfrm>
          <a:prstGeom prst="triangle">
            <a:avLst>
              <a:gd name="adj" fmla="val 0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1000100" y="285734"/>
            <a:ext cx="26468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 smtClean="0">
                <a:latin typeface="微软雅黑" pitchFamily="34" charset="-122"/>
                <a:ea typeface="微软雅黑" pitchFamily="34" charset="-122"/>
              </a:rPr>
              <a:t>如何写导语？</a:t>
            </a:r>
          </a:p>
        </p:txBody>
      </p:sp>
      <p:sp>
        <p:nvSpPr>
          <p:cNvPr id="6" name="矩形 5"/>
          <p:cNvSpPr/>
          <p:nvPr/>
        </p:nvSpPr>
        <p:spPr>
          <a:xfrm>
            <a:off x="285720" y="1142990"/>
            <a:ext cx="8643998" cy="1800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600" b="1" dirty="0" smtClean="0">
                <a:latin typeface="微软雅黑" pitchFamily="34" charset="-122"/>
                <a:ea typeface="微软雅黑" pitchFamily="34" charset="-122"/>
              </a:rPr>
              <a:t>3.</a:t>
            </a:r>
            <a:r>
              <a:rPr lang="zh-CN" altLang="en-US" sz="1600" b="1" dirty="0" smtClean="0">
                <a:latin typeface="微软雅黑" pitchFamily="34" charset="-122"/>
                <a:ea typeface="微软雅黑" pitchFamily="34" charset="-122"/>
              </a:rPr>
              <a:t>评论式。对报道的事实进行简洁、精辟的评论，以揭示事物的性质和作用，引起读者重视。如：</a:t>
            </a:r>
            <a:endParaRPr lang="en-US" altLang="zh-CN" sz="1600" b="1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400" dirty="0" smtClean="0">
                <a:latin typeface="仿宋" pitchFamily="49" charset="-122"/>
                <a:ea typeface="仿宋" pitchFamily="49" charset="-122"/>
              </a:rPr>
              <a:t>    最近在网上沸沸扬扬的“天山武林大会”昨天拉开序幕。除了网友不断“吐槽”的一些传言最终被证实只是炒作或误会外，记者在现场观察发现，这场活动的目的更多是为了推介当地的旅游，被冠以“武林大会”之名多少有些名不副实。不过，由各方关注引发的对传统武术何去何从的思考，倒成了这次活动的价值所在。</a:t>
            </a:r>
            <a:endParaRPr lang="zh-CN" altLang="en-US" sz="1400" b="1" dirty="0">
              <a:latin typeface="仿宋" pitchFamily="49" charset="-122"/>
              <a:ea typeface="仿宋" pitchFamily="49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85720" y="3071816"/>
            <a:ext cx="864399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b="1" dirty="0" smtClean="0">
                <a:latin typeface="微软雅黑" pitchFamily="34" charset="-122"/>
                <a:ea typeface="微软雅黑" pitchFamily="34" charset="-122"/>
              </a:rPr>
              <a:t>4.</a:t>
            </a:r>
            <a:r>
              <a:rPr lang="zh-CN" altLang="en-US" sz="1600" b="1" dirty="0" smtClean="0">
                <a:latin typeface="微软雅黑" pitchFamily="34" charset="-122"/>
                <a:ea typeface="微软雅黑" pitchFamily="34" charset="-122"/>
              </a:rPr>
              <a:t>提问式。用提问的方式引出新闻报道的事实，设置悬念，引起读者的注意和思考。如：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7158" y="3571882"/>
            <a:ext cx="8143932" cy="1103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/>
              <a:t>     </a:t>
            </a:r>
            <a:r>
              <a:rPr lang="zh-CN" altLang="en-US" sz="1400" dirty="0" smtClean="0">
                <a:latin typeface="仿宋" pitchFamily="49" charset="-122"/>
                <a:ea typeface="仿宋" pitchFamily="49" charset="-122"/>
              </a:rPr>
              <a:t>“柔道、跆拳道早就加入奥运会，中国武术何时能‘入奥’？”发出疑问的人叫王宏</a:t>
            </a:r>
            <a:r>
              <a:rPr lang="en-US" altLang="zh-CN" sz="1400" dirty="0" smtClean="0">
                <a:latin typeface="仿宋" pitchFamily="49" charset="-122"/>
                <a:ea typeface="仿宋" pitchFamily="49" charset="-122"/>
              </a:rPr>
              <a:t>——</a:t>
            </a:r>
            <a:r>
              <a:rPr lang="zh-CN" altLang="en-US" sz="1400" dirty="0" smtClean="0">
                <a:latin typeface="仿宋" pitchFamily="49" charset="-122"/>
                <a:ea typeface="仿宋" pitchFamily="49" charset="-122"/>
              </a:rPr>
              <a:t>福州本土企业家。</a:t>
            </a:r>
            <a:r>
              <a:rPr lang="en-US" altLang="zh-CN" sz="1400" dirty="0" smtClean="0">
                <a:latin typeface="仿宋" pitchFamily="49" charset="-122"/>
                <a:ea typeface="仿宋" pitchFamily="49" charset="-122"/>
              </a:rPr>
              <a:t>3</a:t>
            </a:r>
            <a:r>
              <a:rPr lang="zh-CN" altLang="en-US" sz="1400" dirty="0" smtClean="0">
                <a:latin typeface="仿宋" pitchFamily="49" charset="-122"/>
                <a:ea typeface="仿宋" pitchFamily="49" charset="-122"/>
              </a:rPr>
              <a:t>年来，他花费</a:t>
            </a:r>
            <a:r>
              <a:rPr lang="en-US" altLang="zh-CN" sz="1400" dirty="0" smtClean="0">
                <a:latin typeface="仿宋" pitchFamily="49" charset="-122"/>
                <a:ea typeface="仿宋" pitchFamily="49" charset="-122"/>
              </a:rPr>
              <a:t>1000</a:t>
            </a:r>
            <a:r>
              <a:rPr lang="zh-CN" altLang="en-US" sz="1400" dirty="0" smtClean="0">
                <a:latin typeface="仿宋" pitchFamily="49" charset="-122"/>
                <a:ea typeface="仿宋" pitchFamily="49" charset="-122"/>
              </a:rPr>
              <a:t>多万元助力武术“入奥”，朋友戏称“傻人王宏”；国际奥委会副主席于再清却对他赞赏有加，称王宏的模式可影响国家体育赛事改革。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等腰三角形 3"/>
          <p:cNvSpPr/>
          <p:nvPr/>
        </p:nvSpPr>
        <p:spPr>
          <a:xfrm rot="5400000">
            <a:off x="142876" y="-142876"/>
            <a:ext cx="1071552" cy="1357304"/>
          </a:xfrm>
          <a:prstGeom prst="triangle">
            <a:avLst>
              <a:gd name="adj" fmla="val 0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1000100" y="285734"/>
            <a:ext cx="26468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 smtClean="0">
                <a:latin typeface="微软雅黑" pitchFamily="34" charset="-122"/>
                <a:ea typeface="微软雅黑" pitchFamily="34" charset="-122"/>
              </a:rPr>
              <a:t>如何写导语？</a:t>
            </a:r>
          </a:p>
        </p:txBody>
      </p:sp>
      <p:sp>
        <p:nvSpPr>
          <p:cNvPr id="6" name="矩形 5"/>
          <p:cNvSpPr/>
          <p:nvPr/>
        </p:nvSpPr>
        <p:spPr>
          <a:xfrm>
            <a:off x="285720" y="1142990"/>
            <a:ext cx="864399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600" b="1" dirty="0" smtClean="0">
                <a:latin typeface="微软雅黑" pitchFamily="34" charset="-122"/>
                <a:ea typeface="微软雅黑" pitchFamily="34" charset="-122"/>
              </a:rPr>
              <a:t>5.</a:t>
            </a:r>
            <a:r>
              <a:rPr lang="zh-CN" altLang="en-US" sz="1600" b="1" dirty="0" smtClean="0">
                <a:latin typeface="微软雅黑" pitchFamily="34" charset="-122"/>
                <a:ea typeface="微软雅黑" pitchFamily="34" charset="-122"/>
              </a:rPr>
              <a:t>引语式。引用与新闻有关的被采访对象的语句或者现场画面音。如：</a:t>
            </a:r>
            <a:endParaRPr lang="en-US" altLang="zh-CN" sz="1600" b="1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endParaRPr lang="en-US" altLang="zh-CN" sz="1600" b="1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600" dirty="0" smtClean="0">
                <a:latin typeface="仿宋" pitchFamily="49" charset="-122"/>
                <a:ea typeface="仿宋" pitchFamily="49" charset="-122"/>
              </a:rPr>
              <a:t>   “武术是传统体育的重要组成部分。”浙江省体育局副局长李华在“亚厦杯”浙江省第一届企业武术大赛暨名拳名人大奖赛开幕式上强调，在全面推进健康中国、健康浙江的大背景下，企业武术爱好者应该积极响应“全民健身”国家战略的号召，带动身边更多的人习武强身。</a:t>
            </a:r>
            <a:endParaRPr lang="en-US" altLang="zh-CN" sz="1600" b="1" dirty="0" smtClean="0">
              <a:latin typeface="仿宋" pitchFamily="49" charset="-122"/>
              <a:ea typeface="仿宋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等腰三角形 3"/>
          <p:cNvSpPr/>
          <p:nvPr/>
        </p:nvSpPr>
        <p:spPr>
          <a:xfrm rot="5400000">
            <a:off x="142876" y="-142876"/>
            <a:ext cx="1071552" cy="1357304"/>
          </a:xfrm>
          <a:prstGeom prst="triangle">
            <a:avLst>
              <a:gd name="adj" fmla="val 0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1000100" y="285734"/>
            <a:ext cx="26468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 smtClean="0">
                <a:latin typeface="微软雅黑" pitchFamily="34" charset="-122"/>
                <a:ea typeface="微软雅黑" pitchFamily="34" charset="-122"/>
              </a:rPr>
              <a:t>如何写导语？</a:t>
            </a:r>
          </a:p>
        </p:txBody>
      </p:sp>
      <p:sp>
        <p:nvSpPr>
          <p:cNvPr id="5" name="矩形 4"/>
          <p:cNvSpPr/>
          <p:nvPr/>
        </p:nvSpPr>
        <p:spPr>
          <a:xfrm>
            <a:off x="285720" y="1000114"/>
            <a:ext cx="821537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b="1" dirty="0" smtClean="0">
                <a:latin typeface="微软雅黑" pitchFamily="34" charset="-122"/>
                <a:ea typeface="微软雅黑" pitchFamily="34" charset="-122"/>
              </a:rPr>
              <a:t>拟写导语，应注意的几点要求：</a:t>
            </a:r>
            <a: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  <a:t/>
            </a:r>
            <a:b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</a:br>
            <a: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  <a:t>　　</a:t>
            </a:r>
            <a:r>
              <a:rPr lang="en-US" altLang="zh-CN" sz="1400" b="1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1.</a:t>
            </a:r>
            <a:r>
              <a:rPr lang="zh-CN" altLang="en-US" sz="1400" b="1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不能与标题重复。</a:t>
            </a:r>
            <a: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  <a:t>导语与标题的作用有些接近，但标题是概括全文的精神实质，而导语是标题的扩展，要用事实说话。</a:t>
            </a:r>
            <a:b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</a:br>
            <a: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  <a:t>　</a:t>
            </a:r>
            <a:r>
              <a:rPr lang="zh-CN" altLang="en-US" sz="1400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　</a:t>
            </a:r>
            <a:r>
              <a:rPr lang="en-US" altLang="zh-CN" sz="1400" b="1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2.</a:t>
            </a:r>
            <a:r>
              <a:rPr lang="zh-CN" altLang="en-US" sz="1400" b="1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为后文留下余地。</a:t>
            </a:r>
            <a: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  <a:t>导语固然是全文的精华，但也不能把话说尽；导语可以包含背景材料，但尽可能简略，留待下文去交待。好的导语能使新闻主体部分很自然地展开，为后面的行文提供方便。</a:t>
            </a:r>
            <a:b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</a:br>
            <a: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  <a:t>　　</a:t>
            </a:r>
            <a:r>
              <a:rPr lang="en-US" altLang="zh-CN" sz="1400" b="1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3.</a:t>
            </a:r>
            <a:r>
              <a:rPr lang="zh-CN" altLang="en-US" sz="1400" b="1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各要素的组合原则</a:t>
            </a:r>
            <a:r>
              <a:rPr lang="zh-CN" altLang="en-US" sz="1400" b="1" dirty="0" smtClean="0">
                <a:latin typeface="微软雅黑" pitchFamily="34" charset="-122"/>
                <a:ea typeface="微软雅黑" pitchFamily="34" charset="-122"/>
              </a:rPr>
              <a:t>。</a:t>
            </a:r>
            <a: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  <a:t>新闻中的五“</a:t>
            </a:r>
            <a:r>
              <a:rPr lang="en-US" altLang="zh-CN" sz="1400" dirty="0" smtClean="0">
                <a:latin typeface="微软雅黑" pitchFamily="34" charset="-122"/>
                <a:ea typeface="微软雅黑" pitchFamily="34" charset="-122"/>
              </a:rPr>
              <a:t>W”</a:t>
            </a:r>
            <a: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  <a:t>及“</a:t>
            </a:r>
            <a:r>
              <a:rPr lang="en-US" altLang="zh-CN" sz="1400" dirty="0" smtClean="0">
                <a:latin typeface="微软雅黑" pitchFamily="34" charset="-122"/>
                <a:ea typeface="微软雅黑" pitchFamily="34" charset="-122"/>
              </a:rPr>
              <a:t>H”</a:t>
            </a:r>
            <a: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  <a:t>，每项都有可能进入导语，关键是看哪一项更具有新闻价值。如果新闻人物为社会所熟悉，在该新闻中特别重要，则应以“人”为先导。以此类推。</a:t>
            </a:r>
            <a:b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</a:br>
            <a: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  <a:t>　　</a:t>
            </a:r>
            <a:r>
              <a:rPr lang="en-US" altLang="zh-CN" sz="1400" b="1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4.</a:t>
            </a:r>
            <a:r>
              <a:rPr lang="zh-CN" altLang="en-US" sz="1400" b="1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要用事实，忌空泛。</a:t>
            </a:r>
            <a: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  <a:t>新闻要言之有物，导语更应有具体的事实。初学写作者，尤其要注意避免用空洞的语言、抽象的概念和流行的口号写作新闻的导语，要用新鲜的事实来说话。少用形容词和副词，多用动词。</a:t>
            </a:r>
            <a:b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</a:br>
            <a: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  <a:t>　</a:t>
            </a:r>
            <a:r>
              <a:rPr lang="zh-CN" altLang="en-US" sz="1400" b="1" dirty="0" smtClean="0">
                <a:latin typeface="微软雅黑" pitchFamily="34" charset="-122"/>
                <a:ea typeface="微软雅黑" pitchFamily="34" charset="-122"/>
              </a:rPr>
              <a:t>　</a:t>
            </a:r>
            <a:r>
              <a:rPr lang="en-US" altLang="zh-CN" sz="1400" b="1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5.</a:t>
            </a:r>
            <a:r>
              <a:rPr lang="zh-CN" altLang="en-US" sz="1400" b="1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语言要简洁</a:t>
            </a:r>
            <a:r>
              <a:rPr lang="zh-CN" altLang="en-US" sz="1400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。</a:t>
            </a:r>
            <a: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  <a:t>新闻本身即要求语言简洁，新闻导语更要逐字逐句推敲，做到字字珠玑，一字不可移易。</a:t>
            </a:r>
            <a:endParaRPr lang="zh-CN" altLang="en-US" sz="1400" dirty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等腰三角形 3"/>
          <p:cNvSpPr/>
          <p:nvPr/>
        </p:nvSpPr>
        <p:spPr>
          <a:xfrm rot="5400000">
            <a:off x="142876" y="-142876"/>
            <a:ext cx="1071552" cy="1357304"/>
          </a:xfrm>
          <a:prstGeom prst="triangle">
            <a:avLst>
              <a:gd name="adj" fmla="val 0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1000100" y="285734"/>
            <a:ext cx="26468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 smtClean="0">
                <a:latin typeface="微软雅黑" pitchFamily="34" charset="-122"/>
                <a:ea typeface="微软雅黑" pitchFamily="34" charset="-122"/>
              </a:rPr>
              <a:t>如何写主体？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4282" y="1214428"/>
            <a:ext cx="8572560" cy="1670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  <a:t>导语之后，就是主体。它是新闻的主干部分，是用充分的、具体的事实材料，对新闻的内容作具体全面的阐述，以体现全文的主题。</a:t>
            </a:r>
            <a:b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</a:br>
            <a: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  <a:t/>
            </a:r>
            <a:b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</a:br>
            <a: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  <a:t>新闻的导语已经点明了新闻的主题，主体部分对新闻主题的表述、发挥，实质上就是对导语内容的展开与补充，以使导语中提到的各个事实更加清晰，使五个“</a:t>
            </a:r>
            <a:r>
              <a:rPr lang="en-US" altLang="zh-CN" sz="1400" dirty="0" smtClean="0">
                <a:latin typeface="微软雅黑" pitchFamily="34" charset="-122"/>
                <a:ea typeface="微软雅黑" pitchFamily="34" charset="-122"/>
              </a:rPr>
              <a:t>W”</a:t>
            </a:r>
            <a: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  <a:t>和一个“</a:t>
            </a:r>
            <a:r>
              <a:rPr lang="en-US" altLang="zh-CN" sz="1400" dirty="0" smtClean="0">
                <a:latin typeface="微软雅黑" pitchFamily="34" charset="-122"/>
                <a:ea typeface="微软雅黑" pitchFamily="34" charset="-122"/>
              </a:rPr>
              <a:t>H”</a:t>
            </a:r>
            <a: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  <a:t>更加明确。</a:t>
            </a:r>
            <a:endParaRPr lang="zh-CN" altLang="en-US" sz="1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5720" y="3214692"/>
            <a:ext cx="807249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1.</a:t>
            </a:r>
            <a:r>
              <a:rPr lang="zh-CN" altLang="en-US" sz="1400" b="1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时序结构。</a:t>
            </a:r>
            <a: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  <a:t>就是按照事件发生、发展的先后顺序安排层次。这种结构可以使读者对事件的发生、发展的全过程有一个鲜明、完整的印象。</a:t>
            </a:r>
            <a:endParaRPr lang="en-US" altLang="zh-CN" sz="1400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sz="1400" b="1" dirty="0" smtClean="0">
                <a:latin typeface="微软雅黑" pitchFamily="34" charset="-122"/>
                <a:ea typeface="微软雅黑" pitchFamily="34" charset="-122"/>
              </a:rPr>
              <a:t/>
            </a:r>
            <a:br>
              <a:rPr lang="zh-CN" altLang="en-US" sz="1400" b="1" dirty="0" smtClean="0">
                <a:latin typeface="微软雅黑" pitchFamily="34" charset="-122"/>
                <a:ea typeface="微软雅黑" pitchFamily="34" charset="-122"/>
              </a:rPr>
            </a:br>
            <a:r>
              <a:rPr lang="en-US" altLang="zh-CN" sz="1400" b="1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2..</a:t>
            </a:r>
            <a:r>
              <a:rPr lang="zh-CN" altLang="en-US" sz="1400" b="1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逻辑结构。</a:t>
            </a:r>
            <a: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  <a:t>就是根据事物之间的内在联系或逻辑关系，如因果关系、并列关系、主次关系等来组织安排层次。</a:t>
            </a:r>
            <a:r>
              <a:rPr lang="zh-CN" altLang="en-US" dirty="0" smtClean="0"/>
              <a:t/>
            </a:r>
            <a:br>
              <a:rPr lang="zh-CN" altLang="en-US" dirty="0" smtClean="0"/>
            </a:br>
            <a:r>
              <a:rPr lang="zh-CN" altLang="en-US" dirty="0" smtClean="0"/>
              <a:t>　　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等腰三角形 3"/>
          <p:cNvSpPr/>
          <p:nvPr/>
        </p:nvSpPr>
        <p:spPr>
          <a:xfrm rot="5400000">
            <a:off x="142876" y="-142876"/>
            <a:ext cx="1071552" cy="1357304"/>
          </a:xfrm>
          <a:prstGeom prst="triangle">
            <a:avLst>
              <a:gd name="adj" fmla="val 0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1000100" y="285734"/>
            <a:ext cx="26468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 smtClean="0">
                <a:latin typeface="微软雅黑" pitchFamily="34" charset="-122"/>
                <a:ea typeface="微软雅黑" pitchFamily="34" charset="-122"/>
              </a:rPr>
              <a:t>如何写背景？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4282" y="1214428"/>
            <a:ext cx="8572560" cy="1990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  <a:t>背景就是新闻事件产生的历史环境、客观条件以及它与周围事物的联系。除简迅以外，一般的新闻都要交待背景。背景的作用是使读者更好、更准确地理解新闻内容，使新闻更充实饱满，生动活泼，主题更加深化。</a:t>
            </a:r>
            <a:b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</a:br>
            <a: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  <a:t/>
            </a:r>
            <a:b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</a:br>
            <a:r>
              <a:rPr lang="zh-CN" altLang="en-US" sz="1400" b="1" dirty="0" smtClean="0">
                <a:latin typeface="微软雅黑" pitchFamily="34" charset="-122"/>
                <a:ea typeface="微软雅黑" pitchFamily="34" charset="-122"/>
              </a:rPr>
              <a:t>背景不是单独的组成部分，也无固定位置，所以不能把背景看成是新闻结构的一个独立层次。</a:t>
            </a:r>
            <a: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  <a:t>背景材料可以一次性交待，也可以分散穿插在导语、主体、结尾几个部位，一般出现在导语和主体中。背景材料是新闻的从属部分，因此不宜过多，否则就会喧宾夺主。</a:t>
            </a:r>
            <a:endParaRPr lang="zh-CN" altLang="en-US" sz="1400" dirty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等腰三角形 3"/>
          <p:cNvSpPr/>
          <p:nvPr/>
        </p:nvSpPr>
        <p:spPr>
          <a:xfrm rot="5400000">
            <a:off x="142876" y="-142876"/>
            <a:ext cx="1071552" cy="1357304"/>
          </a:xfrm>
          <a:prstGeom prst="triangle">
            <a:avLst>
              <a:gd name="adj" fmla="val 0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1000100" y="285734"/>
            <a:ext cx="26468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 smtClean="0">
                <a:latin typeface="微软雅黑" pitchFamily="34" charset="-122"/>
                <a:ea typeface="微软雅黑" pitchFamily="34" charset="-122"/>
              </a:rPr>
              <a:t>如何写结尾？</a:t>
            </a:r>
          </a:p>
        </p:txBody>
      </p:sp>
      <p:sp>
        <p:nvSpPr>
          <p:cNvPr id="6" name="矩形 5"/>
          <p:cNvSpPr/>
          <p:nvPr/>
        </p:nvSpPr>
        <p:spPr>
          <a:xfrm>
            <a:off x="357158" y="1071552"/>
            <a:ext cx="8358246" cy="700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  <a:t>结尾的作用或收束全文，深化主题；或说明结果，指明意义；或指出发展趋势、展示未来；也有的言之已尽，没有结尾。</a:t>
            </a:r>
            <a:endParaRPr lang="zh-CN" altLang="en-US" sz="1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57158" y="1928808"/>
            <a:ext cx="8358246" cy="21390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b="1" dirty="0" smtClean="0">
                <a:latin typeface="微软雅黑" pitchFamily="34" charset="-122"/>
                <a:ea typeface="微软雅黑" pitchFamily="34" charset="-122"/>
              </a:rPr>
              <a:t>1.</a:t>
            </a:r>
            <a:r>
              <a:rPr lang="zh-CN" altLang="en-US" sz="1400" b="1" dirty="0" smtClean="0">
                <a:latin typeface="微软雅黑" pitchFamily="34" charset="-122"/>
                <a:ea typeface="微软雅黑" pitchFamily="34" charset="-122"/>
              </a:rPr>
              <a:t>小结式</a:t>
            </a:r>
            <a: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  <a:t>。对所报道的事实或意义作简要概括，以突出重点，加深印象。</a:t>
            </a:r>
            <a:endParaRPr lang="en-US" altLang="zh-CN" sz="14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400" b="1" dirty="0" smtClean="0">
                <a:latin typeface="微软雅黑" pitchFamily="34" charset="-122"/>
                <a:ea typeface="微软雅黑" pitchFamily="34" charset="-122"/>
              </a:rPr>
              <a:t>2.</a:t>
            </a:r>
            <a:r>
              <a:rPr lang="zh-CN" altLang="en-US" sz="1400" b="1" dirty="0" smtClean="0">
                <a:latin typeface="微软雅黑" pitchFamily="34" charset="-122"/>
                <a:ea typeface="微软雅黑" pitchFamily="34" charset="-122"/>
              </a:rPr>
              <a:t>启发式。</a:t>
            </a:r>
            <a: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  <a:t>在讲完主要事实后，用启发的语言给读者留下思考的余地。</a:t>
            </a:r>
            <a:endParaRPr lang="en-US" altLang="zh-CN" sz="14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400" b="1" dirty="0" smtClean="0">
                <a:latin typeface="微软雅黑" pitchFamily="34" charset="-122"/>
                <a:ea typeface="微软雅黑" pitchFamily="34" charset="-122"/>
              </a:rPr>
              <a:t>3.</a:t>
            </a:r>
            <a:r>
              <a:rPr lang="zh-CN" altLang="en-US" sz="1400" b="1" dirty="0" smtClean="0">
                <a:latin typeface="微软雅黑" pitchFamily="34" charset="-122"/>
                <a:ea typeface="微软雅黑" pitchFamily="34" charset="-122"/>
              </a:rPr>
              <a:t>激励式。</a:t>
            </a:r>
            <a: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  <a:t>用激情的语言，激发读者的热情。</a:t>
            </a:r>
            <a:endParaRPr lang="en-US" altLang="zh-CN" sz="14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400" b="1" dirty="0" smtClean="0">
                <a:latin typeface="微软雅黑" pitchFamily="34" charset="-122"/>
                <a:ea typeface="微软雅黑" pitchFamily="34" charset="-122"/>
              </a:rPr>
              <a:t>4.</a:t>
            </a:r>
            <a:r>
              <a:rPr lang="zh-CN" altLang="en-US" sz="1400" b="1" dirty="0" smtClean="0">
                <a:latin typeface="微软雅黑" pitchFamily="34" charset="-122"/>
                <a:ea typeface="微软雅黑" pitchFamily="34" charset="-122"/>
              </a:rPr>
              <a:t>意义式。</a:t>
            </a:r>
            <a: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  <a:t>指明新闻的重大意义。 </a:t>
            </a:r>
            <a:endParaRPr lang="en-US" altLang="zh-CN" sz="14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400" b="1" dirty="0" smtClean="0">
                <a:latin typeface="微软雅黑" pitchFamily="34" charset="-122"/>
                <a:ea typeface="微软雅黑" pitchFamily="34" charset="-122"/>
              </a:rPr>
              <a:t>5.</a:t>
            </a:r>
            <a:r>
              <a:rPr lang="zh-CN" altLang="en-US" sz="1400" b="1" dirty="0" smtClean="0">
                <a:latin typeface="微软雅黑" pitchFamily="34" charset="-122"/>
                <a:ea typeface="微软雅黑" pitchFamily="34" charset="-122"/>
              </a:rPr>
              <a:t>展望式。</a:t>
            </a:r>
            <a: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  <a:t>在报道完主要事实后，进一步指出事情发展的必然趋势或必然结果。 </a:t>
            </a:r>
            <a:endParaRPr lang="en-US" altLang="zh-CN" sz="1400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sz="1400" dirty="0" smtClean="0"/>
              <a:t/>
            </a:r>
            <a:br>
              <a:rPr lang="zh-CN" altLang="en-US" sz="1400" dirty="0" smtClean="0"/>
            </a:br>
            <a:endParaRPr lang="zh-CN" altLang="en-US" sz="1400" dirty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等腰三角形 3"/>
          <p:cNvSpPr/>
          <p:nvPr/>
        </p:nvSpPr>
        <p:spPr>
          <a:xfrm rot="5400000">
            <a:off x="142876" y="-142876"/>
            <a:ext cx="1071552" cy="1357304"/>
          </a:xfrm>
          <a:prstGeom prst="triangle">
            <a:avLst>
              <a:gd name="adj" fmla="val 0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1000100" y="285734"/>
            <a:ext cx="38779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 smtClean="0">
                <a:latin typeface="微软雅黑" pitchFamily="34" charset="-122"/>
                <a:ea typeface="微软雅黑" pitchFamily="34" charset="-122"/>
              </a:rPr>
              <a:t>会议新闻写作要点：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7158" y="1214428"/>
            <a:ext cx="835824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1. 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导语中要体现会议的时间、举办地点、名称等要素的全程。</a:t>
            </a:r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2. 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写清出席的领导姓名、职务，注意领导的排序问题。</a:t>
            </a:r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3. 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边听边记边领会，要“捞干货”，写清楚哪些是新举措、新观点，哪些是特别要强调的重中之重。</a:t>
            </a:r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4. 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重视直接引语。</a:t>
            </a:r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5. 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简要概括会议的意义，尽量避免就会议写会议。</a:t>
            </a:r>
            <a:endParaRPr lang="zh-CN" altLang="en-US" dirty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等腰三角形 3"/>
          <p:cNvSpPr/>
          <p:nvPr/>
        </p:nvSpPr>
        <p:spPr>
          <a:xfrm rot="5400000">
            <a:off x="142876" y="-142876"/>
            <a:ext cx="1071552" cy="1357304"/>
          </a:xfrm>
          <a:prstGeom prst="triangle">
            <a:avLst>
              <a:gd name="adj" fmla="val 0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1000100" y="285734"/>
            <a:ext cx="30572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 smtClean="0">
                <a:latin typeface="微软雅黑" pitchFamily="34" charset="-122"/>
                <a:ea typeface="微软雅黑" pitchFamily="34" charset="-122"/>
              </a:rPr>
              <a:t>网站上稿要求：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0034" y="1214428"/>
            <a:ext cx="664373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标明信息来源。</a:t>
            </a:r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      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如果是转载新闻，一定要标明出处。如：转载自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《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浙江日报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》</a:t>
            </a:r>
          </a:p>
          <a:p>
            <a:pPr marL="342900" indent="-342900">
              <a:lnSpc>
                <a:spcPct val="150000"/>
              </a:lnSpc>
              <a:buAutoNum type="arabicPeriod" startAt="2"/>
            </a:pP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图片像素要求：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600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*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400</a:t>
            </a:r>
          </a:p>
          <a:p>
            <a:pPr marL="342900" indent="-342900">
              <a:lnSpc>
                <a:spcPct val="150000"/>
              </a:lnSpc>
              <a:buAutoNum type="arabicPeriod" startAt="2"/>
            </a:pP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正文要求：</a:t>
            </a:r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     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字体：宋体</a:t>
            </a:r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     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字号：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16px</a:t>
            </a:r>
          </a:p>
          <a:p>
            <a:pPr marL="342900" indent="-342900">
              <a:lnSpc>
                <a:spcPct val="150000"/>
              </a:lnSpc>
            </a:pP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     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行间距：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1.5</a:t>
            </a:r>
          </a:p>
          <a:p>
            <a:pPr marL="342900" indent="-342900">
              <a:lnSpc>
                <a:spcPct val="150000"/>
              </a:lnSpc>
            </a:pP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     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段落要求首行缩进</a:t>
            </a:r>
            <a:endParaRPr lang="zh-CN" altLang="en-US" dirty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214546" y="1357304"/>
            <a:ext cx="5357850" cy="1357322"/>
          </a:xfrm>
        </p:spPr>
        <p:txBody>
          <a:bodyPr>
            <a:noAutofit/>
          </a:bodyPr>
          <a:lstStyle/>
          <a:p>
            <a:pPr algn="l"/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感谢聆听</a:t>
            </a: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！</a:t>
            </a:r>
            <a:r>
              <a:rPr lang="en-US" altLang="zh-CN" sz="3200" b="1" dirty="0" smtClean="0">
                <a:latin typeface="微软雅黑" pitchFamily="34" charset="-122"/>
                <a:ea typeface="微软雅黑" pitchFamily="34" charset="-122"/>
              </a:rPr>
              <a:t/>
            </a:r>
            <a:br>
              <a:rPr lang="en-US" altLang="zh-CN" sz="3200" b="1" dirty="0" smtClean="0">
                <a:latin typeface="微软雅黑" pitchFamily="34" charset="-122"/>
                <a:ea typeface="微软雅黑" pitchFamily="34" charset="-122"/>
              </a:rPr>
            </a:br>
            <a:r>
              <a:rPr lang="en-US" altLang="zh-CN" sz="3200" b="1" dirty="0" smtClean="0">
                <a:latin typeface="微软雅黑" pitchFamily="34" charset="-122"/>
                <a:ea typeface="微软雅黑" pitchFamily="34" charset="-122"/>
              </a:rPr>
              <a:t/>
            </a:r>
            <a:br>
              <a:rPr lang="en-US" altLang="zh-CN" sz="3200" b="1" dirty="0" smtClean="0">
                <a:latin typeface="微软雅黑" pitchFamily="34" charset="-122"/>
                <a:ea typeface="微软雅黑" pitchFamily="34" charset="-122"/>
              </a:rPr>
            </a:br>
            <a:r>
              <a:rPr lang="en-US" altLang="zh-CN" sz="2000" b="1" dirty="0" smtClean="0">
                <a:latin typeface="微软雅黑" pitchFamily="34" charset="-122"/>
                <a:ea typeface="微软雅黑" pitchFamily="34" charset="-122"/>
              </a:rPr>
              <a:t>TEL</a:t>
            </a:r>
            <a:r>
              <a:rPr lang="zh-CN" altLang="en-US" sz="2000" b="1" dirty="0" smtClean="0">
                <a:latin typeface="微软雅黑" pitchFamily="34" charset="-122"/>
                <a:ea typeface="微软雅黑" pitchFamily="34" charset="-122"/>
              </a:rPr>
              <a:t>：</a:t>
            </a:r>
            <a:r>
              <a:rPr lang="en-US" altLang="zh-CN" sz="2000" b="1" dirty="0" smtClean="0">
                <a:latin typeface="微软雅黑" pitchFamily="34" charset="-122"/>
                <a:ea typeface="微软雅黑" pitchFamily="34" charset="-122"/>
              </a:rPr>
              <a:t>13675856850</a:t>
            </a:r>
            <a:endParaRPr lang="zh-CN" altLang="en-US" sz="3200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0" y="0"/>
            <a:ext cx="1857356" cy="51435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等腰三角形 3"/>
          <p:cNvSpPr/>
          <p:nvPr/>
        </p:nvSpPr>
        <p:spPr>
          <a:xfrm rot="5400000">
            <a:off x="142876" y="-142876"/>
            <a:ext cx="1071552" cy="1357304"/>
          </a:xfrm>
          <a:prstGeom prst="triangle">
            <a:avLst>
              <a:gd name="adj" fmla="val 0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000100" y="357172"/>
            <a:ext cx="7715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latin typeface="微软雅黑" pitchFamily="34" charset="-122"/>
                <a:ea typeface="微软雅黑" pitchFamily="34" charset="-122"/>
              </a:rPr>
              <a:t>问题一：不是科班出身，能写出好新闻吗？</a:t>
            </a:r>
            <a:endParaRPr lang="zh-CN" altLang="en-US" sz="3200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20" y="1785932"/>
            <a:ext cx="1714512" cy="46166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   优势</a:t>
            </a:r>
            <a:r>
              <a:rPr lang="en-US" altLang="zh-CN" sz="24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1</a:t>
            </a:r>
            <a:r>
              <a:rPr lang="zh-CN" altLang="en-US" sz="24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：</a:t>
            </a:r>
            <a:endParaRPr lang="zh-CN" altLang="en-US" sz="24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5720" y="3395969"/>
            <a:ext cx="1714512" cy="46166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   优势</a:t>
            </a:r>
            <a:r>
              <a:rPr lang="en-US" altLang="zh-CN" sz="24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2</a:t>
            </a:r>
            <a:r>
              <a:rPr lang="zh-CN" altLang="en-US" sz="24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：</a:t>
            </a:r>
            <a:endParaRPr lang="zh-CN" altLang="en-US" sz="24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43108" y="1824333"/>
            <a:ext cx="57864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latin typeface="微软雅黑" pitchFamily="34" charset="-122"/>
                <a:ea typeface="微软雅黑" pitchFamily="34" charset="-122"/>
              </a:rPr>
              <a:t>对工作难点、重点知情</a:t>
            </a:r>
            <a:endParaRPr lang="en-US" altLang="zh-CN" sz="2400" b="1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外行看热闹，内行看门道。</a:t>
            </a:r>
            <a:endParaRPr lang="zh-CN" altLang="en-US" sz="20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14546" y="3357568"/>
            <a:ext cx="6572296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latin typeface="微软雅黑" pitchFamily="34" charset="-122"/>
                <a:ea typeface="微软雅黑" pitchFamily="34" charset="-122"/>
              </a:rPr>
              <a:t>对采访对象知情</a:t>
            </a:r>
            <a:endParaRPr lang="en-US" altLang="zh-CN" sz="2400" b="1" dirty="0" smtClean="0">
              <a:latin typeface="微软雅黑" pitchFamily="34" charset="-122"/>
              <a:ea typeface="微软雅黑" pitchFamily="34" charset="-122"/>
            </a:endParaRPr>
          </a:p>
          <a:p>
            <a:endParaRPr lang="en-US" altLang="zh-CN" sz="2400" b="1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结合工作撰写新闻稿件，写出来的都是自己身边的人和事，工作是自己干出来的，写起来自然信手拈来，驾驭自如。</a:t>
            </a:r>
            <a:endParaRPr lang="zh-CN" altLang="en-US" dirty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等腰三角形 3"/>
          <p:cNvSpPr/>
          <p:nvPr/>
        </p:nvSpPr>
        <p:spPr>
          <a:xfrm rot="5400000">
            <a:off x="142876" y="-142876"/>
            <a:ext cx="1071552" cy="1357304"/>
          </a:xfrm>
          <a:prstGeom prst="triangle">
            <a:avLst>
              <a:gd name="adj" fmla="val 0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714380" y="405456"/>
            <a:ext cx="85010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latin typeface="微软雅黑" pitchFamily="34" charset="-122"/>
                <a:ea typeface="微软雅黑" pitchFamily="34" charset="-122"/>
              </a:rPr>
              <a:t>问题二：写新闻，对大家本职工作有什么帮助？</a:t>
            </a:r>
            <a:endParaRPr lang="zh-CN" altLang="en-US" sz="2800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910" y="1538581"/>
            <a:ext cx="1357322" cy="46166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      1</a:t>
            </a:r>
            <a:endParaRPr lang="zh-CN" altLang="en-US" sz="24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2910" y="2786064"/>
            <a:ext cx="1357322" cy="46166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      2</a:t>
            </a:r>
            <a:endParaRPr lang="zh-CN" altLang="en-US" sz="24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43108" y="1600136"/>
            <a:ext cx="63579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 smtClean="0">
                <a:latin typeface="微软雅黑" pitchFamily="34" charset="-122"/>
                <a:ea typeface="微软雅黑" pitchFamily="34" charset="-122"/>
              </a:rPr>
              <a:t>对于大家提高认识问题、解决问题的能力会有较大帮助。</a:t>
            </a:r>
            <a:endParaRPr lang="zh-CN" altLang="en-US" sz="2000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14546" y="2814582"/>
            <a:ext cx="6286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 smtClean="0">
                <a:latin typeface="微软雅黑" pitchFamily="34" charset="-122"/>
                <a:ea typeface="微软雅黑" pitchFamily="34" charset="-122"/>
              </a:rPr>
              <a:t>能够真实、及时、有效的反映工作成果。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42910" y="4071948"/>
            <a:ext cx="1357322" cy="46166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      3</a:t>
            </a:r>
            <a:endParaRPr lang="zh-CN" altLang="en-US" sz="24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85984" y="4100466"/>
            <a:ext cx="51435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 smtClean="0">
                <a:latin typeface="微软雅黑" pitchFamily="34" charset="-122"/>
                <a:ea typeface="微软雅黑" pitchFamily="34" charset="-122"/>
              </a:rPr>
              <a:t>能够有效地调动大家工作积极性。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等腰三角形 3"/>
          <p:cNvSpPr/>
          <p:nvPr/>
        </p:nvSpPr>
        <p:spPr>
          <a:xfrm rot="5400000">
            <a:off x="142876" y="-142876"/>
            <a:ext cx="1071552" cy="1357304"/>
          </a:xfrm>
          <a:prstGeom prst="triangle">
            <a:avLst>
              <a:gd name="adj" fmla="val 0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000100" y="357172"/>
            <a:ext cx="7715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latin typeface="微软雅黑" pitchFamily="34" charset="-122"/>
                <a:ea typeface="微软雅黑" pitchFamily="34" charset="-122"/>
              </a:rPr>
              <a:t>第一节：新闻的定义</a:t>
            </a:r>
            <a:endParaRPr lang="zh-CN" altLang="en-US" sz="3600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4282" y="1214428"/>
            <a:ext cx="421484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 smtClean="0">
                <a:latin typeface="微软雅黑" pitchFamily="34" charset="-122"/>
                <a:ea typeface="微软雅黑" pitchFamily="34" charset="-122"/>
              </a:rPr>
              <a:t>掌握新闻稿件基本要素的目的是为了增强大家的选题能力，能够独立判断出什么样的工作或者时间能够作为新闻报道的素材。</a:t>
            </a:r>
            <a:endParaRPr lang="en-US" altLang="zh-CN" sz="16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endParaRPr lang="en-US" altLang="zh-CN" sz="16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600" b="1" dirty="0" smtClean="0">
                <a:latin typeface="微软雅黑" pitchFamily="34" charset="-122"/>
                <a:ea typeface="微软雅黑" pitchFamily="34" charset="-122"/>
              </a:rPr>
              <a:t>什么是新闻？历来说法不一。</a:t>
            </a:r>
            <a:endParaRPr lang="en-US" altLang="zh-CN" sz="1600" b="1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600" dirty="0" smtClean="0">
                <a:latin typeface="微软雅黑" pitchFamily="34" charset="-122"/>
                <a:ea typeface="微软雅黑" pitchFamily="34" charset="-122"/>
              </a:rPr>
              <a:t>新闻定义的争鸣伴随着新闻学的研究，已走过一个多世纪的路程。国内外众多资深新闻学专家和新闻工作者，给新闻下了</a:t>
            </a:r>
            <a:r>
              <a:rPr lang="en-US" altLang="zh-CN" sz="1600" dirty="0" smtClean="0">
                <a:latin typeface="微软雅黑" pitchFamily="34" charset="-122"/>
                <a:ea typeface="微软雅黑" pitchFamily="34" charset="-122"/>
              </a:rPr>
              <a:t>170</a:t>
            </a:r>
            <a:r>
              <a:rPr lang="zh-CN" altLang="en-US" sz="1600" dirty="0" smtClean="0">
                <a:latin typeface="微软雅黑" pitchFamily="34" charset="-122"/>
                <a:ea typeface="微软雅黑" pitchFamily="34" charset="-122"/>
              </a:rPr>
              <a:t>多种定义。</a:t>
            </a:r>
            <a:endParaRPr lang="zh-CN" altLang="en-US" sz="16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143504" y="1428742"/>
            <a:ext cx="3857652" cy="40011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zh-CN" altLang="en-US" sz="2000" b="1" dirty="0" smtClean="0">
                <a:latin typeface="微软雅黑" pitchFamily="34" charset="-122"/>
                <a:ea typeface="微软雅黑" pitchFamily="34" charset="-122"/>
              </a:rPr>
              <a:t>新闻：是新近发生的事实的报道。</a:t>
            </a:r>
            <a:endParaRPr lang="zh-CN" altLang="en-US" sz="2000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286512" y="2214560"/>
            <a:ext cx="1285884" cy="400110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000" b="1" dirty="0" smtClean="0">
                <a:latin typeface="微软雅黑" pitchFamily="34" charset="-122"/>
                <a:ea typeface="微软雅黑" pitchFamily="34" charset="-122"/>
              </a:rPr>
              <a:t>     新</a:t>
            </a:r>
            <a:endParaRPr lang="zh-CN" altLang="en-US" sz="2000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286512" y="2886020"/>
            <a:ext cx="1285884" cy="400110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000" b="1" dirty="0" smtClean="0">
                <a:latin typeface="微软雅黑" pitchFamily="34" charset="-122"/>
                <a:ea typeface="微软雅黑" pitchFamily="34" charset="-122"/>
              </a:rPr>
              <a:t>    真实</a:t>
            </a:r>
            <a:endParaRPr lang="zh-CN" altLang="en-US" sz="2000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286512" y="3571882"/>
            <a:ext cx="1285884" cy="400110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000" b="1" dirty="0" smtClean="0">
                <a:latin typeface="微软雅黑" pitchFamily="34" charset="-122"/>
                <a:ea typeface="微软雅黑" pitchFamily="34" charset="-122"/>
              </a:rPr>
              <a:t>    客观</a:t>
            </a:r>
            <a:endParaRPr lang="zh-CN" altLang="en-US" sz="2000" b="1" dirty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等腰三角形 3"/>
          <p:cNvSpPr/>
          <p:nvPr/>
        </p:nvSpPr>
        <p:spPr>
          <a:xfrm rot="5400000">
            <a:off x="142876" y="-142876"/>
            <a:ext cx="1071552" cy="1357304"/>
          </a:xfrm>
          <a:prstGeom prst="triangle">
            <a:avLst>
              <a:gd name="adj" fmla="val 0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000100" y="357172"/>
            <a:ext cx="7715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latin typeface="微软雅黑" pitchFamily="34" charset="-122"/>
                <a:ea typeface="微软雅黑" pitchFamily="34" charset="-122"/>
              </a:rPr>
              <a:t>第二节：新闻稿件的基本分类</a:t>
            </a:r>
            <a:endParaRPr lang="zh-CN" altLang="en-US" sz="3600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-500098" y="1214428"/>
            <a:ext cx="350046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/>
            </a:r>
            <a:br>
              <a:rPr lang="zh-CN" altLang="en-US" dirty="0" smtClean="0"/>
            </a:br>
            <a:r>
              <a:rPr lang="zh-CN" altLang="en-US" dirty="0" smtClean="0"/>
              <a:t/>
            </a:r>
            <a:br>
              <a:rPr lang="zh-CN" altLang="en-US" dirty="0" smtClean="0"/>
            </a:br>
            <a:r>
              <a:rPr lang="zh-CN" altLang="en-US" dirty="0" smtClean="0"/>
              <a:t>　    　</a:t>
            </a:r>
            <a:r>
              <a:rPr lang="en-US" altLang="zh-CN" sz="2800" b="1" dirty="0" smtClean="0">
                <a:latin typeface="微软雅黑" pitchFamily="34" charset="-122"/>
                <a:ea typeface="微软雅黑" pitchFamily="34" charset="-122"/>
              </a:rPr>
              <a:t>1</a:t>
            </a:r>
            <a:r>
              <a:rPr lang="zh-CN" altLang="en-US" sz="2800" b="1" dirty="0" smtClean="0">
                <a:latin typeface="微软雅黑" pitchFamily="34" charset="-122"/>
                <a:ea typeface="微软雅黑" pitchFamily="34" charset="-122"/>
              </a:rPr>
              <a:t>、消息</a:t>
            </a:r>
            <a:br>
              <a:rPr lang="zh-CN" altLang="en-US" sz="2800" b="1" dirty="0" smtClean="0">
                <a:latin typeface="微软雅黑" pitchFamily="34" charset="-122"/>
                <a:ea typeface="微软雅黑" pitchFamily="34" charset="-122"/>
              </a:rPr>
            </a:br>
            <a:r>
              <a:rPr lang="zh-CN" altLang="en-US" sz="2800" b="1" dirty="0" smtClean="0">
                <a:latin typeface="微软雅黑" pitchFamily="34" charset="-122"/>
                <a:ea typeface="微软雅黑" pitchFamily="34" charset="-122"/>
              </a:rPr>
              <a:t/>
            </a:r>
            <a:br>
              <a:rPr lang="zh-CN" altLang="en-US" sz="2800" b="1" dirty="0" smtClean="0">
                <a:latin typeface="微软雅黑" pitchFamily="34" charset="-122"/>
                <a:ea typeface="微软雅黑" pitchFamily="34" charset="-122"/>
              </a:rPr>
            </a:br>
            <a:r>
              <a:rPr lang="zh-CN" altLang="en-US" sz="2800" b="1" dirty="0" smtClean="0">
                <a:latin typeface="微软雅黑" pitchFamily="34" charset="-122"/>
                <a:ea typeface="微软雅黑" pitchFamily="34" charset="-122"/>
              </a:rPr>
              <a:t>　　</a:t>
            </a:r>
            <a:r>
              <a:rPr lang="en-US" altLang="zh-CN" sz="2800" b="1" dirty="0" smtClean="0">
                <a:latin typeface="微软雅黑" pitchFamily="34" charset="-122"/>
                <a:ea typeface="微软雅黑" pitchFamily="34" charset="-122"/>
              </a:rPr>
              <a:t>2</a:t>
            </a:r>
            <a:r>
              <a:rPr lang="zh-CN" altLang="en-US" sz="2800" b="1" dirty="0" smtClean="0">
                <a:latin typeface="微软雅黑" pitchFamily="34" charset="-122"/>
                <a:ea typeface="微软雅黑" pitchFamily="34" charset="-122"/>
              </a:rPr>
              <a:t>、通讯</a:t>
            </a:r>
            <a:br>
              <a:rPr lang="zh-CN" altLang="en-US" sz="2800" b="1" dirty="0" smtClean="0">
                <a:latin typeface="微软雅黑" pitchFamily="34" charset="-122"/>
                <a:ea typeface="微软雅黑" pitchFamily="34" charset="-122"/>
              </a:rPr>
            </a:br>
            <a:r>
              <a:rPr lang="zh-CN" altLang="en-US" sz="2800" b="1" dirty="0" smtClean="0">
                <a:latin typeface="微软雅黑" pitchFamily="34" charset="-122"/>
                <a:ea typeface="微软雅黑" pitchFamily="34" charset="-122"/>
              </a:rPr>
              <a:t/>
            </a:r>
            <a:br>
              <a:rPr lang="zh-CN" altLang="en-US" sz="2800" b="1" dirty="0" smtClean="0">
                <a:latin typeface="微软雅黑" pitchFamily="34" charset="-122"/>
                <a:ea typeface="微软雅黑" pitchFamily="34" charset="-122"/>
              </a:rPr>
            </a:br>
            <a:r>
              <a:rPr lang="zh-CN" altLang="en-US" sz="2800" b="1" dirty="0" smtClean="0">
                <a:latin typeface="微软雅黑" pitchFamily="34" charset="-122"/>
                <a:ea typeface="微软雅黑" pitchFamily="34" charset="-122"/>
              </a:rPr>
              <a:t>　　</a:t>
            </a:r>
            <a:r>
              <a:rPr lang="en-US" altLang="zh-CN" sz="2800" b="1" dirty="0" smtClean="0">
                <a:latin typeface="微软雅黑" pitchFamily="34" charset="-122"/>
                <a:ea typeface="微软雅黑" pitchFamily="34" charset="-122"/>
              </a:rPr>
              <a:t>3</a:t>
            </a:r>
            <a:r>
              <a:rPr lang="zh-CN" altLang="en-US" sz="2800" b="1" dirty="0" smtClean="0">
                <a:latin typeface="微软雅黑" pitchFamily="34" charset="-122"/>
                <a:ea typeface="微软雅黑" pitchFamily="34" charset="-122"/>
              </a:rPr>
              <a:t>、评论</a:t>
            </a:r>
            <a:endParaRPr lang="zh-CN" altLang="en-US" sz="2800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71438" y="1643056"/>
            <a:ext cx="1785918" cy="71438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7" name="直接箭头连接符 16"/>
          <p:cNvCxnSpPr/>
          <p:nvPr/>
        </p:nvCxnSpPr>
        <p:spPr>
          <a:xfrm>
            <a:off x="2000232" y="2000246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928926" y="1428742"/>
            <a:ext cx="1143008" cy="341632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latin typeface="微软雅黑" pitchFamily="34" charset="-122"/>
                <a:ea typeface="微软雅黑" pitchFamily="34" charset="-122"/>
              </a:rPr>
              <a:t>标题</a:t>
            </a:r>
            <a:endParaRPr lang="en-US" altLang="zh-CN" sz="2400" b="1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sz="2400" b="1" dirty="0" smtClean="0">
                <a:latin typeface="微软雅黑" pitchFamily="34" charset="-122"/>
                <a:ea typeface="微软雅黑" pitchFamily="34" charset="-122"/>
              </a:rPr>
              <a:t>  +</a:t>
            </a:r>
          </a:p>
          <a:p>
            <a:r>
              <a:rPr lang="zh-CN" altLang="en-US" sz="2400" b="1" dirty="0" smtClean="0">
                <a:latin typeface="微软雅黑" pitchFamily="34" charset="-122"/>
                <a:ea typeface="微软雅黑" pitchFamily="34" charset="-122"/>
              </a:rPr>
              <a:t>导语</a:t>
            </a:r>
            <a:endParaRPr lang="en-US" altLang="zh-CN" sz="2400" b="1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sz="2400" b="1" dirty="0" smtClean="0">
                <a:latin typeface="微软雅黑" pitchFamily="34" charset="-122"/>
                <a:ea typeface="微软雅黑" pitchFamily="34" charset="-122"/>
              </a:rPr>
              <a:t>  +</a:t>
            </a:r>
          </a:p>
          <a:p>
            <a:r>
              <a:rPr lang="zh-CN" altLang="en-US" sz="2400" b="1" dirty="0" smtClean="0">
                <a:latin typeface="微软雅黑" pitchFamily="34" charset="-122"/>
                <a:ea typeface="微软雅黑" pitchFamily="34" charset="-122"/>
              </a:rPr>
              <a:t>主体</a:t>
            </a:r>
            <a:endParaRPr lang="en-US" altLang="zh-CN" sz="2400" b="1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sz="2400" b="1" dirty="0" smtClean="0">
                <a:latin typeface="微软雅黑" pitchFamily="34" charset="-122"/>
                <a:ea typeface="微软雅黑" pitchFamily="34" charset="-122"/>
              </a:rPr>
              <a:t>  +</a:t>
            </a:r>
          </a:p>
          <a:p>
            <a:r>
              <a:rPr lang="zh-CN" altLang="en-US" sz="2400" b="1" dirty="0" smtClean="0">
                <a:latin typeface="微软雅黑" pitchFamily="34" charset="-122"/>
                <a:ea typeface="微软雅黑" pitchFamily="34" charset="-122"/>
              </a:rPr>
              <a:t>背景</a:t>
            </a:r>
            <a:endParaRPr lang="en-US" altLang="zh-CN" sz="2400" b="1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sz="2400" b="1" dirty="0" smtClean="0">
                <a:latin typeface="微软雅黑" pitchFamily="34" charset="-122"/>
                <a:ea typeface="微软雅黑" pitchFamily="34" charset="-122"/>
              </a:rPr>
              <a:t>  +</a:t>
            </a:r>
          </a:p>
          <a:p>
            <a:r>
              <a:rPr lang="zh-CN" altLang="en-US" sz="2400" b="1" dirty="0" smtClean="0">
                <a:latin typeface="微软雅黑" pitchFamily="34" charset="-122"/>
                <a:ea typeface="微软雅黑" pitchFamily="34" charset="-122"/>
              </a:rPr>
              <a:t>结尾</a:t>
            </a:r>
            <a:endParaRPr lang="zh-CN" altLang="en-US" sz="2400" b="1" dirty="0"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22" name="直接箭头连接符 21"/>
          <p:cNvCxnSpPr/>
          <p:nvPr/>
        </p:nvCxnSpPr>
        <p:spPr>
          <a:xfrm>
            <a:off x="4143372" y="2000246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000628" y="1357304"/>
            <a:ext cx="3786214" cy="2400657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 smtClean="0">
                <a:latin typeface="微软雅黑" pitchFamily="34" charset="-122"/>
                <a:ea typeface="微软雅黑" pitchFamily="34" charset="-122"/>
              </a:rPr>
              <a:t>消息稿必须具备</a:t>
            </a:r>
            <a:r>
              <a:rPr lang="en-US" altLang="zh-CN" sz="2000" b="1" dirty="0" smtClean="0">
                <a:latin typeface="微软雅黑" pitchFamily="34" charset="-122"/>
                <a:ea typeface="微软雅黑" pitchFamily="34" charset="-122"/>
              </a:rPr>
              <a:t>5</a:t>
            </a:r>
            <a:r>
              <a:rPr lang="zh-CN" altLang="en-US" sz="2000" b="1" dirty="0" smtClean="0">
                <a:latin typeface="微软雅黑" pitchFamily="34" charset="-122"/>
                <a:ea typeface="微软雅黑" pitchFamily="34" charset="-122"/>
              </a:rPr>
              <a:t>个“</a:t>
            </a:r>
            <a:r>
              <a:rPr lang="en-US" altLang="zh-CN" sz="2000" b="1" dirty="0" smtClean="0">
                <a:latin typeface="微软雅黑" pitchFamily="34" charset="-122"/>
                <a:ea typeface="微软雅黑" pitchFamily="34" charset="-122"/>
              </a:rPr>
              <a:t>W</a:t>
            </a:r>
            <a:r>
              <a:rPr lang="zh-CN" altLang="en-US" sz="2000" b="1" dirty="0" smtClean="0">
                <a:latin typeface="微软雅黑" pitchFamily="34" charset="-122"/>
                <a:ea typeface="微软雅黑" pitchFamily="34" charset="-122"/>
              </a:rPr>
              <a:t>”</a:t>
            </a:r>
            <a:r>
              <a:rPr lang="en-US" altLang="zh-CN" sz="2000" b="1" dirty="0" smtClean="0">
                <a:latin typeface="微软雅黑" pitchFamily="34" charset="-122"/>
                <a:ea typeface="微软雅黑" pitchFamily="34" charset="-122"/>
              </a:rPr>
              <a:t>1</a:t>
            </a:r>
            <a:r>
              <a:rPr lang="zh-CN" altLang="en-US" sz="2000" b="1" dirty="0" smtClean="0">
                <a:latin typeface="微软雅黑" pitchFamily="34" charset="-122"/>
                <a:ea typeface="微软雅黑" pitchFamily="34" charset="-122"/>
              </a:rPr>
              <a:t>个“</a:t>
            </a:r>
            <a:r>
              <a:rPr lang="en-US" altLang="zh-CN" sz="2000" b="1" dirty="0" smtClean="0">
                <a:latin typeface="微软雅黑" pitchFamily="34" charset="-122"/>
                <a:ea typeface="微软雅黑" pitchFamily="34" charset="-122"/>
              </a:rPr>
              <a:t>H</a:t>
            </a:r>
            <a:r>
              <a:rPr lang="zh-CN" altLang="en-US" sz="2000" b="1" dirty="0" smtClean="0">
                <a:latin typeface="微软雅黑" pitchFamily="34" charset="-122"/>
                <a:ea typeface="微软雅黑" pitchFamily="34" charset="-122"/>
              </a:rPr>
              <a:t>”</a:t>
            </a:r>
            <a:endParaRPr lang="en-US" altLang="zh-CN" sz="2000" b="1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dirty="0" smtClean="0">
                <a:latin typeface="微软雅黑" pitchFamily="34" charset="-122"/>
                <a:ea typeface="微软雅黑" pitchFamily="34" charset="-122"/>
              </a:rPr>
              <a:t>When</a:t>
            </a:r>
            <a:r>
              <a:rPr lang="zh-CN" altLang="en-US" sz="2000" b="1" dirty="0" smtClean="0">
                <a:latin typeface="微软雅黑" pitchFamily="34" charset="-122"/>
                <a:ea typeface="微软雅黑" pitchFamily="34" charset="-122"/>
              </a:rPr>
              <a:t>（何时）</a:t>
            </a:r>
            <a:r>
              <a:rPr lang="en-US" altLang="zh-CN" sz="2000" b="1" dirty="0" smtClean="0">
                <a:latin typeface="微软雅黑" pitchFamily="34" charset="-122"/>
                <a:ea typeface="微软雅黑" pitchFamily="34" charset="-122"/>
              </a:rPr>
              <a:t>Where</a:t>
            </a:r>
            <a:r>
              <a:rPr lang="zh-CN" altLang="en-US" sz="2000" b="1" dirty="0" smtClean="0">
                <a:latin typeface="微软雅黑" pitchFamily="34" charset="-122"/>
                <a:ea typeface="微软雅黑" pitchFamily="34" charset="-122"/>
              </a:rPr>
              <a:t>（何地）</a:t>
            </a:r>
            <a:r>
              <a:rPr lang="en-US" altLang="zh-CN" sz="2000" b="1" dirty="0" smtClean="0">
                <a:latin typeface="微软雅黑" pitchFamily="34" charset="-122"/>
                <a:ea typeface="微软雅黑" pitchFamily="34" charset="-122"/>
              </a:rPr>
              <a:t>Who</a:t>
            </a:r>
            <a:r>
              <a:rPr lang="zh-CN" altLang="en-US" sz="2000" b="1" dirty="0" smtClean="0">
                <a:latin typeface="微软雅黑" pitchFamily="34" charset="-122"/>
                <a:ea typeface="微软雅黑" pitchFamily="34" charset="-122"/>
              </a:rPr>
              <a:t>（何人）</a:t>
            </a:r>
            <a:r>
              <a:rPr lang="en-US" altLang="zh-CN" sz="2000" b="1" dirty="0" smtClean="0">
                <a:latin typeface="微软雅黑" pitchFamily="34" charset="-122"/>
                <a:ea typeface="微软雅黑" pitchFamily="34" charset="-122"/>
              </a:rPr>
              <a:t>What</a:t>
            </a:r>
            <a:r>
              <a:rPr lang="zh-CN" altLang="en-US" sz="2000" b="1" dirty="0" smtClean="0">
                <a:latin typeface="微软雅黑" pitchFamily="34" charset="-122"/>
                <a:ea typeface="微软雅黑" pitchFamily="34" charset="-122"/>
              </a:rPr>
              <a:t>（何事）</a:t>
            </a:r>
            <a:r>
              <a:rPr lang="en-US" altLang="zh-CN" sz="2000" b="1" dirty="0" smtClean="0">
                <a:latin typeface="微软雅黑" pitchFamily="34" charset="-122"/>
                <a:ea typeface="微软雅黑" pitchFamily="34" charset="-122"/>
              </a:rPr>
              <a:t>Why</a:t>
            </a:r>
            <a:r>
              <a:rPr lang="zh-CN" altLang="en-US" sz="2000" b="1" dirty="0" smtClean="0">
                <a:latin typeface="微软雅黑" pitchFamily="34" charset="-122"/>
                <a:ea typeface="微软雅黑" pitchFamily="34" charset="-122"/>
              </a:rPr>
              <a:t>（何因）</a:t>
            </a:r>
            <a:r>
              <a:rPr lang="en-US" altLang="zh-CN" sz="2000" b="1" dirty="0" smtClean="0">
                <a:latin typeface="微软雅黑" pitchFamily="34" charset="-122"/>
                <a:ea typeface="微软雅黑" pitchFamily="34" charset="-122"/>
              </a:rPr>
              <a:t>How</a:t>
            </a:r>
            <a:r>
              <a:rPr lang="zh-CN" altLang="en-US" sz="2000" b="1" dirty="0" smtClean="0">
                <a:latin typeface="微软雅黑" pitchFamily="34" charset="-122"/>
                <a:ea typeface="微软雅黑" pitchFamily="34" charset="-122"/>
              </a:rPr>
              <a:t>（何果）</a:t>
            </a:r>
            <a:endParaRPr lang="zh-CN" altLang="en-US" sz="2000" b="1" dirty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等腰三角形 3"/>
          <p:cNvSpPr/>
          <p:nvPr/>
        </p:nvSpPr>
        <p:spPr>
          <a:xfrm rot="5400000">
            <a:off x="142876" y="-142876"/>
            <a:ext cx="1071552" cy="1357304"/>
          </a:xfrm>
          <a:prstGeom prst="triangle">
            <a:avLst>
              <a:gd name="adj" fmla="val 0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1000100" y="285734"/>
            <a:ext cx="26468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 smtClean="0">
                <a:latin typeface="微软雅黑" pitchFamily="34" charset="-122"/>
                <a:ea typeface="微软雅黑" pitchFamily="34" charset="-122"/>
              </a:rPr>
              <a:t>如何写标题？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5720" y="1000114"/>
            <a:ext cx="871543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  <a:t>标题是新闻的眼睛，一则好的新闻，首先要有一个好的标题。精心制作标题犹如“画龙点睛”，它既要概括新闻的主要内容，又要醒目、新颖、有趣味。这样才能引起读者的注意，增强阅读的兴趣。</a:t>
            </a:r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600" b="1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标题形式：单行标题（武协网站客观要求）</a:t>
            </a:r>
            <a:endParaRPr lang="en-US" altLang="zh-CN" sz="1600" b="1" dirty="0" smtClean="0">
              <a:solidFill>
                <a:srgbClr val="C00000"/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600" b="1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标题内容：</a:t>
            </a:r>
            <a:endParaRPr lang="en-US" altLang="zh-CN" sz="1600" b="1" dirty="0" smtClean="0">
              <a:solidFill>
                <a:srgbClr val="C00000"/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600" b="1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1. </a:t>
            </a:r>
            <a:r>
              <a:rPr lang="zh-CN" altLang="en-US" sz="1600" b="1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标出事实（最常用）</a:t>
            </a:r>
            <a:endParaRPr lang="en-US" altLang="zh-CN" sz="1600" b="1" dirty="0" smtClean="0">
              <a:solidFill>
                <a:srgbClr val="C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502"/>
            <a:ext cx="3429024" cy="1290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4643438" y="2357436"/>
            <a:ext cx="4000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2.</a:t>
            </a:r>
            <a:r>
              <a:rPr lang="zh-CN" altLang="en-US" sz="1600" b="1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标出主题和焦点，标明消息想要说明的中心思想。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3034595"/>
            <a:ext cx="4357718" cy="965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等腰三角形 3"/>
          <p:cNvSpPr/>
          <p:nvPr/>
        </p:nvSpPr>
        <p:spPr>
          <a:xfrm rot="5400000">
            <a:off x="142876" y="-142876"/>
            <a:ext cx="1071552" cy="1357304"/>
          </a:xfrm>
          <a:prstGeom prst="triangle">
            <a:avLst>
              <a:gd name="adj" fmla="val 0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1000100" y="285734"/>
            <a:ext cx="26468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 smtClean="0">
                <a:latin typeface="微软雅黑" pitchFamily="34" charset="-122"/>
                <a:ea typeface="微软雅黑" pitchFamily="34" charset="-122"/>
              </a:rPr>
              <a:t>如何写标题？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4282" y="928676"/>
            <a:ext cx="4000496" cy="7875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b="1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标题内容：</a:t>
            </a:r>
            <a:endParaRPr lang="en-US" altLang="zh-CN" sz="1600" b="1" dirty="0" smtClean="0">
              <a:solidFill>
                <a:srgbClr val="C00000"/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600" b="1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3.</a:t>
            </a:r>
            <a:r>
              <a:rPr lang="zh-CN" altLang="en-US" sz="1600" b="1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标出结果，标明事件发生的结果。</a:t>
            </a:r>
            <a:endParaRPr lang="en-US" altLang="zh-CN" sz="1600" b="1" dirty="0" smtClean="0">
              <a:solidFill>
                <a:srgbClr val="C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000246"/>
            <a:ext cx="3500462" cy="1312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4572000" y="1000114"/>
            <a:ext cx="4000528" cy="7875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600" b="1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4.</a:t>
            </a:r>
            <a:r>
              <a:rPr lang="zh-CN" altLang="en-US" sz="1600" b="1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标出数据，用数字显示其新闻性以及可以量化的结果。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1928808"/>
            <a:ext cx="3143272" cy="143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142876" y="3571882"/>
            <a:ext cx="8715404" cy="418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600" b="1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5.</a:t>
            </a:r>
            <a:r>
              <a:rPr lang="zh-CN" altLang="en-US" sz="1600" b="1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标出悬念，通过标题直接设计问题或者悬念。</a:t>
            </a:r>
            <a:endParaRPr lang="en-US" altLang="zh-CN" sz="1600" b="1" dirty="0" smtClean="0">
              <a:solidFill>
                <a:srgbClr val="C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4071948"/>
            <a:ext cx="3357586" cy="912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等腰三角形 3"/>
          <p:cNvSpPr/>
          <p:nvPr/>
        </p:nvSpPr>
        <p:spPr>
          <a:xfrm rot="5400000">
            <a:off x="142876" y="-142876"/>
            <a:ext cx="1071552" cy="1357304"/>
          </a:xfrm>
          <a:prstGeom prst="triangle">
            <a:avLst>
              <a:gd name="adj" fmla="val 0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1000100" y="285734"/>
            <a:ext cx="26468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 smtClean="0">
                <a:latin typeface="微软雅黑" pitchFamily="34" charset="-122"/>
                <a:ea typeface="微软雅黑" pitchFamily="34" charset="-122"/>
              </a:rPr>
              <a:t>如何写导语？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4282" y="928676"/>
            <a:ext cx="864399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  <a:t>导语，是新闻开头的第一句话或第一个自然段。通常用简明的文字概括介绍新闻的主要内容，揭示新闻的主题，使读者对新闻内容先有一个总的概念。</a:t>
            </a:r>
            <a:b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</a:br>
            <a: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  <a:t/>
            </a:r>
            <a:b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</a:br>
            <a: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  <a:t>导语的作用非常重要。新闻是否能引起读者的阅读兴趣，在很大程度上取决于导语写作的成功与否，所以写新闻要把最重要、最新鲜的事实放在导语中。</a:t>
            </a:r>
            <a:r>
              <a:rPr lang="zh-CN" altLang="en-US" sz="1400" b="1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“倒金字塔”结构，是新闻的基本格式。</a:t>
            </a:r>
            <a: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  <a:t>导语，就是这个“倒金字塔”的最上面一层事实。</a:t>
            </a:r>
          </a:p>
        </p:txBody>
      </p:sp>
      <p:pic>
        <p:nvPicPr>
          <p:cNvPr id="10" name="Picture 2" descr="http://pic.baike.soso.com/ugc/baikepic2/41235/cut-20140812141818-2109129320.jpg/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54" y="3000378"/>
            <a:ext cx="1932123" cy="1714512"/>
          </a:xfrm>
          <a:prstGeom prst="rect">
            <a:avLst/>
          </a:prstGeom>
          <a:noFill/>
        </p:spPr>
      </p:pic>
      <p:sp>
        <p:nvSpPr>
          <p:cNvPr id="11" name="矩形 10"/>
          <p:cNvSpPr/>
          <p:nvPr/>
        </p:nvSpPr>
        <p:spPr>
          <a:xfrm>
            <a:off x="214282" y="2942070"/>
            <a:ext cx="642942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b="1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倒金字塔结构：按照重要性依次递减的原则排列材料的消息结构形式。</a:t>
            </a:r>
            <a:endParaRPr lang="en-US" altLang="zh-CN" sz="1400" dirty="0" smtClean="0">
              <a:solidFill>
                <a:srgbClr val="C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14282" y="3429006"/>
            <a:ext cx="6715172" cy="135732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zh-CN" altLang="en-US" sz="1400" dirty="0" smtClean="0">
                <a:solidFill>
                  <a:schemeClr val="tx1"/>
                </a:solidFill>
                <a:latin typeface="仿宋" pitchFamily="49" charset="-122"/>
                <a:ea typeface="仿宋" pitchFamily="49" charset="-122"/>
              </a:rPr>
              <a:t>倒金字塔结构起源于美国南北战争和电报的运用。在战争期间，</a:t>
            </a:r>
            <a:r>
              <a:rPr lang="zh-CN" altLang="en-US" sz="1200" dirty="0" smtClean="0">
                <a:solidFill>
                  <a:schemeClr val="tx1"/>
                </a:solidFill>
                <a:latin typeface="仿宋" pitchFamily="49" charset="-122"/>
                <a:ea typeface="仿宋" pitchFamily="49" charset="-122"/>
              </a:rPr>
              <a:t>电报业务刚开始投入使用，记者的稿件通过电报传送，但由于电报技术上的不成熟和军事临时征用的原因，稿件有时不能完全传送，时常中断，后来，记者们想出一种新的发稿方法：把战况的结果写在最前面，然后按事实的重要性依次写下去，最重要的写在最前面，这种应急措施产生了新的文体</a:t>
            </a:r>
            <a:r>
              <a:rPr lang="en-US" altLang="zh-CN" sz="1200" dirty="0" smtClean="0">
                <a:solidFill>
                  <a:schemeClr val="tx1"/>
                </a:solidFill>
                <a:latin typeface="仿宋" pitchFamily="49" charset="-122"/>
                <a:ea typeface="仿宋" pitchFamily="49" charset="-122"/>
              </a:rPr>
              <a:t>——</a:t>
            </a:r>
            <a:r>
              <a:rPr lang="zh-CN" altLang="en-US" sz="1200" dirty="0" smtClean="0">
                <a:solidFill>
                  <a:schemeClr val="tx1"/>
                </a:solidFill>
                <a:latin typeface="仿宋" pitchFamily="49" charset="-122"/>
                <a:ea typeface="仿宋" pitchFamily="49" charset="-122"/>
              </a:rPr>
              <a:t>倒金字塔结构。</a:t>
            </a:r>
            <a:endParaRPr lang="en-US" altLang="zh-CN" sz="1400" dirty="0" smtClean="0">
              <a:solidFill>
                <a:schemeClr val="tx1"/>
              </a:solidFill>
              <a:latin typeface="仿宋" pitchFamily="49" charset="-122"/>
              <a:ea typeface="仿宋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等腰三角形 3"/>
          <p:cNvSpPr/>
          <p:nvPr/>
        </p:nvSpPr>
        <p:spPr>
          <a:xfrm rot="5400000">
            <a:off x="142876" y="-142876"/>
            <a:ext cx="1071552" cy="1357304"/>
          </a:xfrm>
          <a:prstGeom prst="triangle">
            <a:avLst>
              <a:gd name="adj" fmla="val 0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1000100" y="285734"/>
            <a:ext cx="26468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 smtClean="0">
                <a:latin typeface="微软雅黑" pitchFamily="34" charset="-122"/>
                <a:ea typeface="微软雅黑" pitchFamily="34" charset="-122"/>
              </a:rPr>
              <a:t>如何写导语？</a:t>
            </a:r>
          </a:p>
        </p:txBody>
      </p:sp>
      <p:sp>
        <p:nvSpPr>
          <p:cNvPr id="12" name="矩形 11"/>
          <p:cNvSpPr/>
          <p:nvPr/>
        </p:nvSpPr>
        <p:spPr>
          <a:xfrm>
            <a:off x="357158" y="1142990"/>
            <a:ext cx="8501122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600" b="1" dirty="0" smtClean="0">
                <a:latin typeface="微软雅黑" pitchFamily="34" charset="-122"/>
                <a:ea typeface="微软雅黑" pitchFamily="34" charset="-122"/>
              </a:rPr>
              <a:t>1.</a:t>
            </a:r>
            <a:r>
              <a:rPr lang="zh-CN" altLang="en-US" sz="1600" b="1" dirty="0" smtClean="0">
                <a:latin typeface="微软雅黑" pitchFamily="34" charset="-122"/>
                <a:ea typeface="微软雅黑" pitchFamily="34" charset="-122"/>
              </a:rPr>
              <a:t>叙述式。这是最常见的方式。它是把新闻中最重要、最新鲜、最有吸引力的事实，高度概括地加以叙述。如：</a:t>
            </a:r>
            <a:endParaRPr lang="en-US" altLang="zh-CN" b="1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 smtClean="0">
                <a:latin typeface="仿宋" pitchFamily="49" charset="-122"/>
                <a:ea typeface="仿宋" pitchFamily="49" charset="-122"/>
              </a:rPr>
              <a:t>   </a:t>
            </a:r>
            <a:r>
              <a:rPr lang="zh-CN" altLang="en-US" sz="1400" dirty="0" smtClean="0">
                <a:latin typeface="仿宋" pitchFamily="49" charset="-122"/>
                <a:ea typeface="仿宋" pitchFamily="49" charset="-122"/>
              </a:rPr>
              <a:t>提起义乌，人们首先想到的是小商品，但这一次，义乌却在全国“打”出了名气</a:t>
            </a:r>
            <a:r>
              <a:rPr lang="en-US" altLang="zh-CN" sz="1400" dirty="0" smtClean="0">
                <a:latin typeface="仿宋" pitchFamily="49" charset="-122"/>
                <a:ea typeface="仿宋" pitchFamily="49" charset="-122"/>
              </a:rPr>
              <a:t>——</a:t>
            </a:r>
            <a:r>
              <a:rPr lang="zh-CN" altLang="en-US" sz="1400" dirty="0" smtClean="0">
                <a:latin typeface="仿宋" pitchFamily="49" charset="-122"/>
                <a:ea typeface="仿宋" pitchFamily="49" charset="-122"/>
              </a:rPr>
              <a:t>在近日结束的第</a:t>
            </a:r>
            <a:r>
              <a:rPr lang="en-US" altLang="zh-CN" sz="1400" dirty="0" smtClean="0">
                <a:latin typeface="仿宋" pitchFamily="49" charset="-122"/>
                <a:ea typeface="仿宋" pitchFamily="49" charset="-122"/>
              </a:rPr>
              <a:t>13</a:t>
            </a:r>
            <a:r>
              <a:rPr lang="zh-CN" altLang="en-US" sz="1400" dirty="0" smtClean="0">
                <a:latin typeface="仿宋" pitchFamily="49" charset="-122"/>
                <a:ea typeface="仿宋" pitchFamily="49" charset="-122"/>
              </a:rPr>
              <a:t>届全国武术之乡武术套路比赛中，义乌武术代表队取得了</a:t>
            </a:r>
            <a:r>
              <a:rPr lang="en-US" altLang="zh-CN" sz="1400" dirty="0" smtClean="0">
                <a:latin typeface="仿宋" pitchFamily="49" charset="-122"/>
                <a:ea typeface="仿宋" pitchFamily="49" charset="-122"/>
              </a:rPr>
              <a:t>8</a:t>
            </a:r>
            <a:r>
              <a:rPr lang="zh-CN" altLang="en-US" sz="1400" dirty="0" smtClean="0">
                <a:latin typeface="仿宋" pitchFamily="49" charset="-122"/>
                <a:ea typeface="仿宋" pitchFamily="49" charset="-122"/>
              </a:rPr>
              <a:t>金</a:t>
            </a:r>
            <a:r>
              <a:rPr lang="en-US" altLang="zh-CN" sz="1400" dirty="0" smtClean="0">
                <a:latin typeface="仿宋" pitchFamily="49" charset="-122"/>
                <a:ea typeface="仿宋" pitchFamily="49" charset="-122"/>
              </a:rPr>
              <a:t>9</a:t>
            </a:r>
            <a:r>
              <a:rPr lang="zh-CN" altLang="en-US" sz="1400" dirty="0" smtClean="0">
                <a:latin typeface="仿宋" pitchFamily="49" charset="-122"/>
                <a:ea typeface="仿宋" pitchFamily="49" charset="-122"/>
              </a:rPr>
              <a:t>银</a:t>
            </a:r>
            <a:r>
              <a:rPr lang="en-US" altLang="zh-CN" sz="1400" dirty="0" smtClean="0">
                <a:latin typeface="仿宋" pitchFamily="49" charset="-122"/>
                <a:ea typeface="仿宋" pitchFamily="49" charset="-122"/>
              </a:rPr>
              <a:t>13</a:t>
            </a:r>
            <a:r>
              <a:rPr lang="zh-CN" altLang="en-US" sz="1400" dirty="0" smtClean="0">
                <a:latin typeface="仿宋" pitchFamily="49" charset="-122"/>
                <a:ea typeface="仿宋" pitchFamily="49" charset="-122"/>
              </a:rPr>
              <a:t>铜的好成绩，创造了义乌在此项赛事上的历史最好记录。</a:t>
            </a:r>
            <a:endParaRPr lang="zh-CN" altLang="en-US" sz="1400" dirty="0">
              <a:latin typeface="仿宋" pitchFamily="49" charset="-122"/>
              <a:ea typeface="仿宋" pitchFamily="49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57158" y="3000378"/>
            <a:ext cx="8501122" cy="1800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600" b="1" dirty="0" smtClean="0">
                <a:latin typeface="微软雅黑" pitchFamily="34" charset="-122"/>
                <a:ea typeface="微软雅黑" pitchFamily="34" charset="-122"/>
              </a:rPr>
              <a:t>2.</a:t>
            </a:r>
            <a:r>
              <a:rPr lang="zh-CN" altLang="en-US" sz="1600" b="1" dirty="0" smtClean="0">
                <a:latin typeface="微软雅黑" pitchFamily="34" charset="-122"/>
                <a:ea typeface="微软雅黑" pitchFamily="34" charset="-122"/>
              </a:rPr>
              <a:t>描写式。对某一个富有特色的事实和一个有意义的侧面，用简明的语言进行描写，给读者以鲜明的印象。如：</a:t>
            </a:r>
            <a:endParaRPr lang="en-US" altLang="zh-CN" sz="1600" b="1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400" dirty="0" smtClean="0"/>
              <a:t>　   </a:t>
            </a:r>
            <a:r>
              <a:rPr lang="zh-CN" altLang="en-US" sz="1400" dirty="0" smtClean="0">
                <a:latin typeface="仿宋" pitchFamily="49" charset="-122"/>
                <a:ea typeface="仿宋" pitchFamily="49" charset="-122"/>
              </a:rPr>
              <a:t>伴随着录音中悠扬的古琴流水，身着道服的凌远运气、起式，表演了一套武当三十六式太极剑。一招一式，亦动亦静，飘逸柔美，暗劲内藏，引得看台上满堂喝彩。比拳术更惹眼的，是他深陷的眼窝和梳成抓髻的金色长发</a:t>
            </a:r>
            <a:r>
              <a:rPr lang="en-US" altLang="zh-CN" sz="1400" dirty="0" smtClean="0">
                <a:latin typeface="仿宋" pitchFamily="49" charset="-122"/>
                <a:ea typeface="仿宋" pitchFamily="49" charset="-122"/>
              </a:rPr>
              <a:t>——</a:t>
            </a:r>
            <a:r>
              <a:rPr lang="zh-CN" altLang="en-US" sz="1400" dirty="0" smtClean="0">
                <a:latin typeface="仿宋" pitchFamily="49" charset="-122"/>
                <a:ea typeface="仿宋" pitchFamily="49" charset="-122"/>
              </a:rPr>
              <a:t>这位技艺超群的太极高手来自挪威，是个地地道道的“老外”。</a:t>
            </a:r>
            <a:endParaRPr lang="zh-CN" altLang="en-US" sz="1400" b="1" dirty="0" smtClean="0">
              <a:latin typeface="仿宋" pitchFamily="49" charset="-122"/>
              <a:ea typeface="仿宋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756</TotalTime>
  <Words>1498</Words>
  <PresentationFormat>全屏显示(16:9)</PresentationFormat>
  <Paragraphs>102</Paragraphs>
  <Slides>18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19" baseType="lpstr">
      <vt:lpstr>Office 主题</vt:lpstr>
      <vt:lpstr>新闻采编培训 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感谢聆听！  TEL：13675856850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新闻采编培训 </dc:title>
  <dc:creator>zita313</dc:creator>
  <cp:lastModifiedBy>zita313</cp:lastModifiedBy>
  <cp:revision>53</cp:revision>
  <dcterms:created xsi:type="dcterms:W3CDTF">2017-03-13T02:02:36Z</dcterms:created>
  <dcterms:modified xsi:type="dcterms:W3CDTF">2017-03-24T01:29:21Z</dcterms:modified>
</cp:coreProperties>
</file>